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37"/>
  </p:notesMasterIdLst>
  <p:handoutMasterIdLst>
    <p:handoutMasterId r:id="rId38"/>
  </p:handoutMasterIdLst>
  <p:sldIdLst>
    <p:sldId id="611" r:id="rId3"/>
    <p:sldId id="588" r:id="rId4"/>
    <p:sldId id="572" r:id="rId5"/>
    <p:sldId id="501" r:id="rId6"/>
    <p:sldId id="574" r:id="rId7"/>
    <p:sldId id="575" r:id="rId8"/>
    <p:sldId id="576" r:id="rId9"/>
    <p:sldId id="403" r:id="rId10"/>
    <p:sldId id="577" r:id="rId11"/>
    <p:sldId id="578" r:id="rId12"/>
    <p:sldId id="579" r:id="rId13"/>
    <p:sldId id="581" r:id="rId14"/>
    <p:sldId id="582" r:id="rId15"/>
    <p:sldId id="584" r:id="rId16"/>
    <p:sldId id="585" r:id="rId17"/>
    <p:sldId id="586" r:id="rId18"/>
    <p:sldId id="587" r:id="rId19"/>
    <p:sldId id="590" r:id="rId20"/>
    <p:sldId id="593" r:id="rId21"/>
    <p:sldId id="594" r:id="rId22"/>
    <p:sldId id="595" r:id="rId23"/>
    <p:sldId id="596" r:id="rId24"/>
    <p:sldId id="597" r:id="rId25"/>
    <p:sldId id="598" r:id="rId26"/>
    <p:sldId id="599" r:id="rId27"/>
    <p:sldId id="601" r:id="rId28"/>
    <p:sldId id="602" r:id="rId29"/>
    <p:sldId id="603" r:id="rId30"/>
    <p:sldId id="605" r:id="rId31"/>
    <p:sldId id="606" r:id="rId32"/>
    <p:sldId id="607" r:id="rId33"/>
    <p:sldId id="608" r:id="rId34"/>
    <p:sldId id="609" r:id="rId35"/>
    <p:sldId id="610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SR" initials="A" lastIdx="5" clrIdx="0"/>
  <p:cmAuthor id="1" name="hdemirtas" initials="h" lastIdx="1" clrIdx="1">
    <p:extLst>
      <p:ext uri="{19B8F6BF-5375-455C-9EA6-DF929625EA0E}">
        <p15:presenceInfo xmlns:p15="http://schemas.microsoft.com/office/powerpoint/2012/main" userId="hdemirt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EEF0"/>
    <a:srgbClr val="005828"/>
    <a:srgbClr val="00582A"/>
    <a:srgbClr val="2F473E"/>
    <a:srgbClr val="D2DCFE"/>
    <a:srgbClr val="DAE3FE"/>
    <a:srgbClr val="B9C9FD"/>
    <a:srgbClr val="C0CDF6"/>
    <a:srgbClr val="C7D8E7"/>
    <a:srgbClr val="D2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10" autoAdjust="0"/>
    <p:restoredTop sz="95503" autoAdjust="0"/>
  </p:normalViewPr>
  <p:slideViewPr>
    <p:cSldViewPr>
      <p:cViewPr varScale="1">
        <p:scale>
          <a:sx n="87" d="100"/>
          <a:sy n="87" d="100"/>
        </p:scale>
        <p:origin x="130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D2403-FCA1-4E78-B8EF-CA33F6D73DAC}" type="datetimeFigureOut">
              <a:rPr lang="en-US" smtClean="0"/>
              <a:t>11/1/2021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9F8BB-9B9C-46BA-8928-718CB01E0D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27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61AA-7EA1-4D72-A013-B26ADC009518}" type="datetimeFigureOut">
              <a:rPr lang="en-US" smtClean="0"/>
              <a:t>11/1/2021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60B61-172D-4509-B931-6E88C4E545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66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8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373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097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12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10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79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002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850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80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27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948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4233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84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71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763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166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802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008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15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53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4417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77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743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93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60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17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411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865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32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850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22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90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basakalper12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305800" cy="1600200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505200"/>
            <a:ext cx="7675418" cy="20574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ctr">
              <a:buNone/>
              <a:defRPr lang="en-US" sz="3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3C6D6219-DCAC-4F04-91C2-9C2926F94FDD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340475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4556B232-9F89-4083-B3BB-DDC8E5903F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C88D2266-D139-483F-842B-4CB5631A2188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  <a:prstGeom prst="rect">
            <a:avLst/>
          </a:prstGeo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6473F066-23DE-4C0B-9F84-0B007F2BDA79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  <a:prstGeom prst="rect">
            <a:avLst/>
          </a:prstGeo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43FDDE1A-45B7-4CC4-81B2-A1ED1DF109C0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32951-7CAD-44F3-A83F-1F8DA852E1F4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915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F8A58-C57F-4BDE-A8C2-BC4CDAA8E714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55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BE2D3-F0F7-4C7A-A06B-5944DA863524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67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156B-FA10-4071-94E4-223AD5BCC1F1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36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74B8-6A0D-46C9-9138-156805ACF595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855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BA2D-19CD-4765-BB7C-7D7B1BAE3833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203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69A6-0228-4EA0-8215-B74A11F2BF5B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7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1868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BCCCE-5D73-4339-87BE-D63EF72B1B71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48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F312F-671F-4C7C-8D03-9B8717D9BB86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176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795B4-1FE7-4B69-946B-7CC4EA6F533C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5430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93D6D-41E1-4298-A26C-A89DE7C7D69C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78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E9AFBA4C-C20B-471B-BFC8-636E2100FE86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0100" y="6492875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4556B232-9F89-4083-B3BB-DDC8E5903F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682F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600" y="1865244"/>
            <a:ext cx="8690112" cy="4687956"/>
          </a:xfrm>
          <a:prstGeom prst="rect">
            <a:avLst/>
          </a:prstGeom>
          <a:ln>
            <a:solidFill>
              <a:srgbClr val="00682F"/>
            </a:solidFill>
          </a:ln>
        </p:spPr>
        <p:txBody>
          <a:bodyPr/>
          <a:lstStyle/>
          <a:p>
            <a:pPr marL="457200" indent="-457200">
              <a:lnSpc>
                <a:spcPct val="100000"/>
              </a:lnSpc>
              <a:buClr>
                <a:srgbClr val="009E47"/>
              </a:buClr>
              <a:buFont typeface="Arial" pitchFamily="34" charset="0"/>
              <a:buChar char="•"/>
            </a:pPr>
            <a:r>
              <a:rPr lang="en-US" dirty="0"/>
              <a:t>Add text here</a:t>
            </a:r>
          </a:p>
          <a:p>
            <a:pPr marL="1051560" lvl="1" indent="-457200">
              <a:lnSpc>
                <a:spcPct val="100000"/>
              </a:lnSpc>
              <a:buClr>
                <a:srgbClr val="009E47"/>
              </a:buClr>
            </a:pPr>
            <a:r>
              <a:rPr lang="en-US" dirty="0"/>
              <a:t>Add text here</a:t>
            </a:r>
          </a:p>
          <a:p>
            <a:pPr marL="1600200" lvl="3" indent="-457200">
              <a:lnSpc>
                <a:spcPct val="100000"/>
              </a:lnSpc>
              <a:buClr>
                <a:srgbClr val="009E47"/>
              </a:buClr>
            </a:pPr>
            <a:r>
              <a:rPr lang="en-US" dirty="0"/>
              <a:t>Add text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8686800" cy="228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6AE537E5-2B57-4335-92B5-EA21173A8AE1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" pitchFamily="34" charset="0"/>
              </a:defRPr>
            </a:lvl1pPr>
          </a:lstStyle>
          <a:p>
            <a:fld id="{4556B232-9F89-4083-B3BB-DDC8E5903F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645D3FF8-935F-4D86-BBFA-F4F88CA39F8F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  <a:prstGeom prst="rect">
            <a:avLst/>
          </a:prstGeo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  <a:prstGeom prst="rect">
            <a:avLst/>
          </a:prstGeo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3BD204E0-BF16-4621-BA09-0A73C9E0218E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F3B587AF-5313-49B5-AD0D-B12D8EFF110D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F9F6EE03-1C10-40D4-A2E8-2CA53B3FF34A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2CC819F2-208E-4619-9893-AEA32C555FCF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90000"/>
            <a:duotone>
              <a:schemeClr val="bg1">
                <a:shade val="20000"/>
                <a:satMod val="350000"/>
                <a:lumMod val="125000"/>
              </a:schemeClr>
              <a:schemeClr val="bg1">
                <a:tint val="90000"/>
                <a:satMod val="25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690112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/>
        </p:nvSpPr>
        <p:spPr>
          <a:xfrm>
            <a:off x="777240" y="6525768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2057400"/>
            <a:ext cx="87663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itchFamily="34" charset="0"/>
              <a:buChar char="•"/>
            </a:pPr>
            <a:r>
              <a:rPr lang="en-US" sz="2800" dirty="0"/>
              <a:t>Vb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US" sz="2400" dirty="0"/>
              <a:t>Bm</a:t>
            </a:r>
          </a:p>
          <a:p>
            <a:pPr marL="1428750" lvl="2" indent="-514350">
              <a:buFont typeface="Arial" pitchFamily="34" charset="0"/>
              <a:buChar char="•"/>
            </a:pPr>
            <a:r>
              <a:rPr lang="en-US" sz="2000" dirty="0"/>
              <a:t>Mbm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005828"/>
          </a:solidFill>
          <a:latin typeface="Calibri" pitchFamily="34" charset="0"/>
          <a:ea typeface="+mj-ea"/>
          <a:cs typeface="Calibri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rgbClr val="007033"/>
        </a:buClr>
        <a:buFont typeface="Arial" pitchFamily="34" charset="0"/>
        <a:buNone/>
        <a:defRPr sz="2400" kern="200" spc="0">
          <a:solidFill>
            <a:schemeClr val="tx2"/>
          </a:solidFill>
          <a:latin typeface="Calibri" pitchFamily="34" charset="0"/>
          <a:ea typeface="+mn-ea"/>
          <a:cs typeface="Calibri" pitchFamily="34" charset="0"/>
        </a:defRPr>
      </a:lvl1pPr>
      <a:lvl2pPr marL="594360" indent="-274320" algn="l" defTabSz="9144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rgbClr val="007033"/>
        </a:buClr>
        <a:buFont typeface="Arial" pitchFamily="34" charset="0"/>
        <a:buChar char="•"/>
        <a:defRPr sz="2200" kern="200" spc="0">
          <a:solidFill>
            <a:schemeClr val="tx2"/>
          </a:solidFill>
          <a:latin typeface="Calibri" pitchFamily="34" charset="0"/>
          <a:ea typeface="+mn-ea"/>
          <a:cs typeface="Calibri" pitchFamily="34" charset="0"/>
        </a:defRPr>
      </a:lvl2pPr>
      <a:lvl3pPr marL="868680" indent="-228600" algn="l" defTabSz="9144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rgbClr val="007033"/>
        </a:buClr>
        <a:buFont typeface="Arial" pitchFamily="34" charset="0"/>
        <a:buChar char="•"/>
        <a:defRPr sz="2000" kern="200" spc="0">
          <a:solidFill>
            <a:schemeClr val="tx2"/>
          </a:solidFill>
          <a:latin typeface="Calibri" pitchFamily="34" charset="0"/>
          <a:ea typeface="+mn-ea"/>
          <a:cs typeface="Calibri" pitchFamily="34" charset="0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rgbClr val="007033"/>
        </a:buClr>
        <a:buFont typeface="Arial" pitchFamily="34" charset="0"/>
        <a:buChar char="•"/>
        <a:defRPr sz="1800" kern="200" spc="0">
          <a:solidFill>
            <a:schemeClr val="tx2"/>
          </a:solidFill>
          <a:latin typeface="Calibri" pitchFamily="34" charset="0"/>
          <a:ea typeface="+mn-ea"/>
          <a:cs typeface="Calibri" pitchFamily="34" charset="0"/>
        </a:defRPr>
      </a:lvl4pPr>
      <a:lvl5pPr marL="1371600" indent="-228600" algn="l" defTabSz="9144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rgbClr val="007033"/>
        </a:buClr>
        <a:buFont typeface="Arial" pitchFamily="34" charset="0"/>
        <a:buChar char="•"/>
        <a:defRPr sz="1800" kern="200" spc="0" baseline="0">
          <a:solidFill>
            <a:schemeClr val="tx2"/>
          </a:solidFill>
          <a:latin typeface="Calibri" pitchFamily="34" charset="0"/>
          <a:ea typeface="+mn-ea"/>
          <a:cs typeface="Calibri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D0E27-E164-4218-AEA6-70A3D10F2E1C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1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0E591596-9465-451E-BF7A-112D7ACA84E9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804862"/>
            <a:ext cx="8382000" cy="17097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5828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tr-TR" sz="4400" b="1" dirty="0">
                <a:solidFill>
                  <a:srgbClr val="0070C0"/>
                </a:solidFill>
              </a:rPr>
              <a:t>DATS</a:t>
            </a:r>
            <a:r>
              <a:rPr lang="en-US" sz="4400" b="1" dirty="0">
                <a:solidFill>
                  <a:srgbClr val="0070C0"/>
                </a:solidFill>
              </a:rPr>
              <a:t> 50</a:t>
            </a:r>
            <a:r>
              <a:rPr lang="tr-TR" sz="4400" b="1" dirty="0">
                <a:solidFill>
                  <a:srgbClr val="0070C0"/>
                </a:solidFill>
              </a:rPr>
              <a:t>1</a:t>
            </a:r>
            <a:br>
              <a:rPr lang="en-US" sz="4400" b="1" dirty="0">
                <a:solidFill>
                  <a:srgbClr val="0070C0"/>
                </a:solidFill>
              </a:rPr>
            </a:br>
            <a:r>
              <a:rPr lang="tr-TR" sz="4400" b="1" dirty="0">
                <a:solidFill>
                  <a:srgbClr val="0070C0"/>
                </a:solidFill>
              </a:rPr>
              <a:t>Fundamentals of Data Science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891306B-D43F-48F7-9098-CF0621EAFDC6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0" y="228600"/>
            <a:ext cx="2449513" cy="57626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None/>
              <a:defRPr sz="24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594360" indent="-27432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2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86868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0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 baseline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</a:pPr>
            <a:r>
              <a:rPr lang="tr-TR" sz="3200" dirty="0"/>
              <a:t>Fall</a:t>
            </a:r>
            <a:r>
              <a:rPr lang="en-US" sz="3200" dirty="0"/>
              <a:t> 20</a:t>
            </a:r>
            <a:r>
              <a:rPr lang="tr-TR" sz="3200" dirty="0"/>
              <a:t>21_2022</a:t>
            </a:r>
            <a:endParaRPr lang="en-US" sz="3200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0D946EB-63D9-4A60-B953-B89F887E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90862"/>
            <a:ext cx="8458200" cy="2962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r>
              <a:rPr kumimoji="1" lang="tr-TR" sz="2200" b="1" dirty="0">
                <a:solidFill>
                  <a:schemeClr val="tx2"/>
                </a:solidFill>
                <a:latin typeface="Arial"/>
                <a:cs typeface="Arial"/>
              </a:rPr>
              <a:t>Hasan Demirtaş</a:t>
            </a:r>
          </a:p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75000"/>
            </a:pPr>
            <a:r>
              <a:rPr kumimoji="1" lang="tr-TR" dirty="0">
                <a:solidFill>
                  <a:schemeClr val="tx2"/>
                </a:solidFill>
                <a:latin typeface="Arial"/>
                <a:cs typeface="Arial"/>
              </a:rPr>
              <a:t>hasan.demirtas@yeditepe.edu.tr (hdemirtas.academic@gmail.com)</a:t>
            </a:r>
          </a:p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endParaRPr kumimoji="1" lang="tr-TR" sz="22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379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Advertisements generally focus on positive expressions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7396B-FB31-4CC2-991C-7AD067C02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4" y="2445580"/>
            <a:ext cx="8690112" cy="442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71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Advertisements generally focus on positive expressions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FD438-CB3E-45A2-BA29-FF3506921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65" b="-739"/>
          <a:stretch/>
        </p:blipFill>
        <p:spPr>
          <a:xfrm>
            <a:off x="228599" y="3124200"/>
            <a:ext cx="4312253" cy="2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786EC2-A573-48AC-8A59-0AB470836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434" y="3124200"/>
            <a:ext cx="4207552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31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Tversky &amp; Kahneman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E9A06-85BF-4A41-980B-7397C30D8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66"/>
          <a:stretch/>
        </p:blipFill>
        <p:spPr>
          <a:xfrm>
            <a:off x="225954" y="2458719"/>
            <a:ext cx="8692091" cy="422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28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6944" y="1613452"/>
            <a:ext cx="8690112" cy="2901646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marL="1051560" lvl="1" indent="-457200">
              <a:lnSpc>
                <a:spcPct val="110000"/>
              </a:lnSpc>
              <a:spcBef>
                <a:spcPts val="0"/>
              </a:spcBef>
            </a:pPr>
            <a:r>
              <a:rPr lang="tr-TR" sz="2600" dirty="0"/>
              <a:t>In a game you are said to have 50 euros and can avoid the game by ‘keeping 20 euros of it’ or ‘losing 30 euros of it’</a:t>
            </a:r>
          </a:p>
          <a:p>
            <a:pPr marL="1051560" lvl="1" indent="-457200">
              <a:lnSpc>
                <a:spcPct val="110000"/>
              </a:lnSpc>
              <a:spcBef>
                <a:spcPts val="0"/>
              </a:spcBef>
            </a:pPr>
            <a:r>
              <a:rPr lang="tr-TR" sz="2600" dirty="0"/>
              <a:t>Otherwise, you need to continue the game and gamble</a:t>
            </a:r>
          </a:p>
          <a:p>
            <a:pPr marL="1051560" lvl="1" indent="-457200">
              <a:lnSpc>
                <a:spcPct val="110000"/>
              </a:lnSpc>
              <a:spcBef>
                <a:spcPts val="0"/>
              </a:spcBef>
            </a:pPr>
            <a:r>
              <a:rPr lang="tr-TR" sz="2600" dirty="0"/>
              <a:t>Gambling has 40% chance of winning and 60% chance of losing</a:t>
            </a: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F24BF-4F45-497A-B507-3C55F947A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92" y="4560277"/>
            <a:ext cx="4171508" cy="2252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242DA-7828-4978-AEF7-5D46A7D4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638" y="4560277"/>
            <a:ext cx="4102192" cy="225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69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6944" y="1613452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Choice comparison. Fear of loss leads to more gambles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3AF94-82BB-476D-8F0A-BF887F585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64" y="2219238"/>
            <a:ext cx="8669792" cy="43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1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6944" y="1613452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Risk avert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75406-365F-4DAE-84E8-430FBCBF3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4" y="2243372"/>
            <a:ext cx="8734824" cy="392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32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6944" y="1613452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Brain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E433F-A9E6-4E48-8F69-BCE7E1176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4" y="2201849"/>
            <a:ext cx="8690112" cy="39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03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6944" y="1613452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Winner is the positive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95FFA-4746-45B1-8FD5-F6F5E1EB1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4" y="2241215"/>
            <a:ext cx="8690112" cy="421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66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4627631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tr-TR" sz="2800" b="1" dirty="0"/>
              <a:t>How information is framed (shown) affects our choices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tr-TR" sz="2800" b="1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tr-TR" sz="2800" b="1" dirty="0"/>
              <a:t>Positive expressions are more effective on average human</a:t>
            </a: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90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954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 group of students were asked to choose between a coffe mug and chocolate bar for helping a science experiment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3E0586-557C-442D-976A-AB4BF481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95600"/>
            <a:ext cx="3044215" cy="2052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88B8D5-ACAC-41E6-9213-18B54950F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2890520"/>
            <a:ext cx="5334000" cy="38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72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76400"/>
            <a:ext cx="8153399" cy="1828800"/>
          </a:xfrm>
          <a:ln>
            <a:noFill/>
          </a:ln>
        </p:spPr>
        <p:txBody>
          <a:bodyPr>
            <a:normAutofit/>
          </a:bodyPr>
          <a:lstStyle/>
          <a:p>
            <a:pPr algn="r"/>
            <a:r>
              <a:rPr lang="tr-TR" sz="3600" b="1" i="1" dirty="0">
                <a:latin typeface="Tahoma" pitchFamily="34" charset="0"/>
                <a:ea typeface="Tahoma" pitchFamily="34" charset="0"/>
                <a:cs typeface="Tahoma" pitchFamily="34" charset="0"/>
              </a:rPr>
              <a:t>Decision Theory</a:t>
            </a:r>
            <a:endParaRPr lang="en-US" sz="3600" b="1" i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10856"/>
            <a:ext cx="7848600" cy="20654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064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954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Half chosed the mug, half chosed the bar -&gt; They valued the items similarly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BB879-D4D6-4823-A04D-FBE658143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829560"/>
            <a:ext cx="5181600" cy="39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39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954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Some other group of students were given a mug first and chance to swap it for a chocolate bar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24CAF-F8D8-4784-94CA-E6593438C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2895600"/>
            <a:ext cx="5772150" cy="38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81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954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Same is done for chocolate bar also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86118-E0C6-429A-B425-0C17C9CC9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2853521"/>
            <a:ext cx="6943725" cy="396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64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They mostly have chosen to keep the initial choice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BC00B-CD9F-463B-A0EA-0E0B3D7D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7" y="2453640"/>
            <a:ext cx="5534025" cy="43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88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We quickly form connection at neural level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F24D8-CD59-4084-B66B-29C72AF79D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1"/>
          <a:stretch/>
        </p:blipFill>
        <p:spPr>
          <a:xfrm>
            <a:off x="1139190" y="2531315"/>
            <a:ext cx="6865620" cy="432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92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Even a single label affects our perception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99CD6-70F1-400C-B437-E32F0655E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20671"/>
            <a:ext cx="3270216" cy="2832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51AAB-D8B8-47FE-B204-928B49558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561" y="2690192"/>
            <a:ext cx="3116252" cy="28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75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Putting items in the basket activates our brain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61DE3-6565-4977-BE01-8FD9E341D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95600"/>
            <a:ext cx="3708121" cy="3283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FED8-4DAD-4C31-B4F4-05671229B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710511"/>
            <a:ext cx="3109913" cy="38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41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 cont.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Sellers vs Buyers case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3BCEF7-ADF2-42A0-98CA-28C64C6A8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49" y="2514600"/>
            <a:ext cx="8075701" cy="397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04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Loss aversion nature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6B2B1-3759-46B2-838D-C85623F4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00" y="2596832"/>
            <a:ext cx="3289393" cy="3896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3D7CA-DC1C-4F12-B68C-64CF9A7A7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344" y="2690191"/>
            <a:ext cx="5013056" cy="37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51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Marketing: Trial rooms, free trials, free samples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60D4A-01FF-443B-B740-1BCE65CD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460014"/>
            <a:ext cx="8508198" cy="416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68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/>
          <a:lstStyle/>
          <a:p>
            <a:r>
              <a:rPr lang="tr-TR" dirty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4"/>
            <a:ext cx="8690112" cy="4687956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tr-TR" sz="2800" b="1" dirty="0"/>
              <a:t>Minimizing the expected loss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tr-TR" sz="2800" b="1" dirty="0"/>
              <a:t>Or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tr-TR" sz="2800" b="1" dirty="0"/>
              <a:t>Maximizing the expected utility</a:t>
            </a:r>
            <a:endParaRPr lang="en-US" sz="2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10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Accepting new tech and leaving legacy may be challenging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7173F-D8EE-42A2-86B8-DB43B940C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047999"/>
            <a:ext cx="2362199" cy="2362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CE656-DEA3-4EA1-BE5B-B9E76CF8A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3305587"/>
            <a:ext cx="1752600" cy="1373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5F24DB-6528-4C28-9549-7143F3AEF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4445773"/>
            <a:ext cx="2514604" cy="228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11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Gambler’s fallacy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 bias example (1.1)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014730-A6CC-467F-9803-41CDC95F3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455025"/>
            <a:ext cx="5981700" cy="43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08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Gambler’s fallacy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 bias example (1.1)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50873E-347D-4557-8525-5FBDAA100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468880"/>
            <a:ext cx="5943600" cy="43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5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Gambler’s fallacy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 bias example (1.2)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8D7212-25A5-4754-BD31-5493E1AE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54" y="2468880"/>
            <a:ext cx="576929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64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Gambler’s fallacy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Hot hand fallacy is like Gambler’s fallacy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3B1BE-735C-4B5C-8431-B63A5FA56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487045"/>
            <a:ext cx="5943600" cy="434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7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rmAutofit fontScale="90000"/>
          </a:bodyPr>
          <a:lstStyle/>
          <a:p>
            <a:r>
              <a:rPr lang="tr-TR" dirty="0"/>
              <a:t>Example1 </a:t>
            </a:r>
            <a:br>
              <a:rPr lang="tr-TR" dirty="0"/>
            </a:br>
            <a:r>
              <a:rPr lang="tr-TR" sz="2800" dirty="0"/>
              <a:t>(Minimizing the expected loss)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4"/>
            <a:ext cx="8690112" cy="4230756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800" b="1" dirty="0"/>
              <a:t>Electricity pole isolators length</a:t>
            </a:r>
            <a:r>
              <a:rPr lang="en-US" sz="2800" b="1" dirty="0"/>
              <a:t>: </a:t>
            </a:r>
            <a:endParaRPr lang="tr-TR" sz="2800" b="1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600" dirty="0"/>
              <a:t>Loss function is linearly related with number of faults</a:t>
            </a:r>
            <a:endParaRPr lang="en-US" sz="26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Very long -&gt; costly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Very short -&gt; electric fault during rainy weather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Asssuming each fault costs 50-units money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1452E2E-A2D9-42F6-9DD7-872796A88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926481"/>
              </p:ext>
            </p:extLst>
          </p:nvPr>
        </p:nvGraphicFramePr>
        <p:xfrm>
          <a:off x="952500" y="4495800"/>
          <a:ext cx="7239000" cy="1483360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44135367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18062082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1546988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12231154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071787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Material cost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Fault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Fault cost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cost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03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Short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4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89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65643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425967-4776-4330-A61B-9E0247F9C65E}"/>
              </a:ext>
            </a:extLst>
          </p:cNvPr>
          <p:cNvSpPr txBox="1">
            <a:spLocks/>
          </p:cNvSpPr>
          <p:nvPr/>
        </p:nvSpPr>
        <p:spPr>
          <a:xfrm>
            <a:off x="226944" y="6096000"/>
            <a:ext cx="8690112" cy="533400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None/>
              <a:defRPr sz="24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594360" indent="-27432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2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86868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0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 baseline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Mid size is the plausible choice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150984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/>
              <a:t>Example2</a:t>
            </a:r>
            <a:br>
              <a:rPr lang="tr-TR" sz="2500" dirty="0"/>
            </a:br>
            <a:r>
              <a:rPr lang="tr-TR" sz="2500" dirty="0"/>
              <a:t>(Maximizing the expected utility)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4"/>
            <a:ext cx="8690112" cy="4230756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800" b="1" dirty="0"/>
              <a:t>Investment in risky portfolios</a:t>
            </a:r>
            <a:r>
              <a:rPr lang="en-US" sz="2800" b="1" dirty="0"/>
              <a:t>: </a:t>
            </a:r>
            <a:endParaRPr lang="tr-TR" sz="2800" b="1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600" dirty="0"/>
              <a:t>Loss function is square loss</a:t>
            </a:r>
            <a:endParaRPr lang="en-US" sz="26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Low risk -&gt; low return &amp; low bankrupt risk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High risk -&gt; high return &amp; high bankrupt risk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Asssuming bankrupt costs 1000-units money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1452E2E-A2D9-42F6-9DD7-872796A88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372362"/>
              </p:ext>
            </p:extLst>
          </p:nvPr>
        </p:nvGraphicFramePr>
        <p:xfrm>
          <a:off x="457200" y="4495800"/>
          <a:ext cx="8185461" cy="1483360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054418">
                  <a:extLst>
                    <a:ext uri="{9D8B030D-6E8A-4147-A177-3AD203B41FA5}">
                      <a16:colId xmlns:a16="http://schemas.microsoft.com/office/drawing/2014/main" val="441353678"/>
                    </a:ext>
                  </a:extLst>
                </a:gridCol>
                <a:gridCol w="878014">
                  <a:extLst>
                    <a:ext uri="{9D8B030D-6E8A-4147-A177-3AD203B41FA5}">
                      <a16:colId xmlns:a16="http://schemas.microsoft.com/office/drawing/2014/main" val="3180620822"/>
                    </a:ext>
                  </a:extLst>
                </a:gridCol>
                <a:gridCol w="1669860">
                  <a:extLst>
                    <a:ext uri="{9D8B030D-6E8A-4147-A177-3AD203B41FA5}">
                      <a16:colId xmlns:a16="http://schemas.microsoft.com/office/drawing/2014/main" val="415469882"/>
                    </a:ext>
                  </a:extLst>
                </a:gridCol>
                <a:gridCol w="1548320">
                  <a:extLst>
                    <a:ext uri="{9D8B030D-6E8A-4147-A177-3AD203B41FA5}">
                      <a16:colId xmlns:a16="http://schemas.microsoft.com/office/drawing/2014/main" val="3122311542"/>
                    </a:ext>
                  </a:extLst>
                </a:gridCol>
                <a:gridCol w="1720278">
                  <a:extLst>
                    <a:ext uri="{9D8B030D-6E8A-4147-A177-3AD203B41FA5}">
                      <a16:colId xmlns:a16="http://schemas.microsoft.com/office/drawing/2014/main" val="3306291442"/>
                    </a:ext>
                  </a:extLst>
                </a:gridCol>
                <a:gridCol w="1314571">
                  <a:extLst>
                    <a:ext uri="{9D8B030D-6E8A-4147-A177-3AD203B41FA5}">
                      <a16:colId xmlns:a16="http://schemas.microsoft.com/office/drawing/2014/main" val="3071787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Return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Bankrupt prob.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Bankrupt cost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Bankrupt utility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utility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03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risk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0%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r">
                        <a:buFontTx/>
                        <a:buNone/>
                      </a:pPr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4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2%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-400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-200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89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-900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-600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65643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425967-4776-4330-A61B-9E0247F9C65E}"/>
              </a:ext>
            </a:extLst>
          </p:cNvPr>
          <p:cNvSpPr txBox="1">
            <a:spLocks/>
          </p:cNvSpPr>
          <p:nvPr/>
        </p:nvSpPr>
        <p:spPr>
          <a:xfrm>
            <a:off x="226944" y="6096000"/>
            <a:ext cx="8690112" cy="533400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None/>
              <a:defRPr sz="24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594360" indent="-27432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2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86868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0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 baseline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Low risk is the plausible choice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934687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Example3</a:t>
            </a:r>
            <a:br>
              <a:rPr lang="tr-TR" sz="2500" dirty="0"/>
            </a:br>
            <a:r>
              <a:rPr lang="tr-TR" sz="2500" dirty="0"/>
              <a:t>(cost matrix for classification)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4627631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800" b="1" dirty="0"/>
              <a:t>Spam classification</a:t>
            </a:r>
            <a:r>
              <a:rPr lang="en-US" sz="2800" b="1" dirty="0"/>
              <a:t>: </a:t>
            </a:r>
            <a:endParaRPr lang="tr-TR" sz="2800" b="1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y = 0 is not spam, y = 1 is spam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ŷ = 0 is not spam predicted, </a:t>
            </a:r>
            <a:r>
              <a:rPr lang="cy-GB" sz="2400" dirty="0"/>
              <a:t>ŷ</a:t>
            </a:r>
            <a:r>
              <a:rPr lang="tr-TR" sz="2400" dirty="0"/>
              <a:t> = 1 is spam predicted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1452E2E-A2D9-42F6-9DD7-872796A88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088619"/>
              </p:ext>
            </p:extLst>
          </p:nvPr>
        </p:nvGraphicFramePr>
        <p:xfrm>
          <a:off x="944308" y="3733800"/>
          <a:ext cx="3602292" cy="1112520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054418">
                  <a:extLst>
                    <a:ext uri="{9D8B030D-6E8A-4147-A177-3AD203B41FA5}">
                      <a16:colId xmlns:a16="http://schemas.microsoft.com/office/drawing/2014/main" val="441353678"/>
                    </a:ext>
                  </a:extLst>
                </a:gridCol>
                <a:gridCol w="878014">
                  <a:extLst>
                    <a:ext uri="{9D8B030D-6E8A-4147-A177-3AD203B41FA5}">
                      <a16:colId xmlns:a16="http://schemas.microsoft.com/office/drawing/2014/main" val="3180620822"/>
                    </a:ext>
                  </a:extLst>
                </a:gridCol>
                <a:gridCol w="1669860">
                  <a:extLst>
                    <a:ext uri="{9D8B030D-6E8A-4147-A177-3AD203B41FA5}">
                      <a16:colId xmlns:a16="http://schemas.microsoft.com/office/drawing/2014/main" val="41546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utility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 = 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 = 1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03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y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ŷ</a:t>
                      </a:r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4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y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ŷ</a:t>
                      </a:r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1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892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4462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Example4</a:t>
            </a:r>
            <a:br>
              <a:rPr lang="tr-TR" sz="2500" dirty="0"/>
            </a:br>
            <a:r>
              <a:rPr lang="tr-TR" sz="2500" dirty="0"/>
              <a:t>(cost function for linear regression)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4627631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800" b="1" dirty="0"/>
              <a:t>Deviation from real value penalty</a:t>
            </a:r>
            <a:r>
              <a:rPr lang="en-US" sz="2800" b="1" dirty="0"/>
              <a:t>: </a:t>
            </a:r>
            <a:endParaRPr lang="tr-TR" sz="2800" b="1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600" dirty="0"/>
              <a:t>Loss function is order 2</a:t>
            </a:r>
            <a:endParaRPr lang="en-US" sz="26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y is the real target value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ŷ is the predicted target value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400" dirty="0"/>
              <a:t>L = ( y – </a:t>
            </a:r>
            <a:r>
              <a:rPr lang="cy-GB" sz="2400" dirty="0"/>
              <a:t>ŷ</a:t>
            </a:r>
            <a:r>
              <a:rPr lang="tr-TR" sz="2400" dirty="0"/>
              <a:t> )^2 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3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76400"/>
            <a:ext cx="8153399" cy="1828800"/>
          </a:xfrm>
          <a:ln>
            <a:noFill/>
          </a:ln>
        </p:spPr>
        <p:txBody>
          <a:bodyPr>
            <a:normAutofit/>
          </a:bodyPr>
          <a:lstStyle/>
          <a:p>
            <a:pPr algn="r"/>
            <a:r>
              <a:rPr lang="tr-TR" sz="3600" b="1" i="1" dirty="0">
                <a:latin typeface="Tahoma" pitchFamily="34" charset="0"/>
                <a:ea typeface="Tahoma" pitchFamily="34" charset="0"/>
                <a:cs typeface="Tahoma" pitchFamily="34" charset="0"/>
              </a:rPr>
              <a:t>Cognitive Biases</a:t>
            </a:r>
            <a:endParaRPr lang="en-US" sz="3600" b="1" i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10856"/>
            <a:ext cx="7848600" cy="20654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72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4627631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tr-TR" sz="2800" b="1" dirty="0"/>
              <a:t>How information is framed (shown) affects our choices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tr-TR" sz="2800" b="1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tr-TR" sz="2800" b="1" dirty="0"/>
              <a:t>Positive expressions are more effective on average human</a:t>
            </a: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169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12927</TotalTime>
  <Words>680</Words>
  <Application>Microsoft Office PowerPoint</Application>
  <PresentationFormat>On-screen Show (4:3)</PresentationFormat>
  <Paragraphs>244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Impact</vt:lpstr>
      <vt:lpstr>Tahoma</vt:lpstr>
      <vt:lpstr>Times New Roman</vt:lpstr>
      <vt:lpstr>Wingdings</vt:lpstr>
      <vt:lpstr>NewsPrint</vt:lpstr>
      <vt:lpstr>Custom Design</vt:lpstr>
      <vt:lpstr>PowerPoint Presentation</vt:lpstr>
      <vt:lpstr>Decision Theory</vt:lpstr>
      <vt:lpstr>Idea</vt:lpstr>
      <vt:lpstr>Example1  (Minimizing the expected loss)</vt:lpstr>
      <vt:lpstr>Example2 (Maximizing the expected utility)</vt:lpstr>
      <vt:lpstr>Example3 (cost matrix for classification)</vt:lpstr>
      <vt:lpstr>Example4 (cost function for linear regression)</vt:lpstr>
      <vt:lpstr>Cognitive Biases</vt:lpstr>
      <vt:lpstr>Framing Effect</vt:lpstr>
      <vt:lpstr>Framing Effect</vt:lpstr>
      <vt:lpstr>Framing Effect</vt:lpstr>
      <vt:lpstr>Framing Effect</vt:lpstr>
      <vt:lpstr>Framing Effect</vt:lpstr>
      <vt:lpstr>Framing Effect</vt:lpstr>
      <vt:lpstr>Framing Effect</vt:lpstr>
      <vt:lpstr>Framing Effect</vt:lpstr>
      <vt:lpstr>Framing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 cont.</vt:lpstr>
      <vt:lpstr>Endowment Effect</vt:lpstr>
      <vt:lpstr>Endowment Effect</vt:lpstr>
      <vt:lpstr>Endowment Effect</vt:lpstr>
      <vt:lpstr>Gambler’s fallacy</vt:lpstr>
      <vt:lpstr>Gambler’s fallacy</vt:lpstr>
      <vt:lpstr>Gambler’s fallacy</vt:lpstr>
      <vt:lpstr>Gambler’s fallacy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Thomas</dc:creator>
  <cp:lastModifiedBy>hdemirtas</cp:lastModifiedBy>
  <cp:revision>873</cp:revision>
  <dcterms:created xsi:type="dcterms:W3CDTF">2013-06-04T12:27:35Z</dcterms:created>
  <dcterms:modified xsi:type="dcterms:W3CDTF">2021-11-01T16:16:43Z</dcterms:modified>
</cp:coreProperties>
</file>